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sldIdLst>
    <p:sldId id="256" r:id="rId6"/>
    <p:sldId id="257" r:id="rId7"/>
    <p:sldId id="328" r:id="rId8"/>
    <p:sldId id="394" r:id="rId9"/>
    <p:sldId id="395" r:id="rId10"/>
    <p:sldId id="396" r:id="rId11"/>
    <p:sldId id="329" r:id="rId12"/>
    <p:sldId id="330" r:id="rId13"/>
    <p:sldId id="331" r:id="rId14"/>
    <p:sldId id="258" r:id="rId15"/>
    <p:sldId id="332" r:id="rId16"/>
    <p:sldId id="267" r:id="rId17"/>
    <p:sldId id="268" r:id="rId18"/>
    <p:sldId id="269" r:id="rId19"/>
    <p:sldId id="271" r:id="rId20"/>
    <p:sldId id="317" r:id="rId21"/>
    <p:sldId id="272" r:id="rId22"/>
    <p:sldId id="309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07" r:id="rId34"/>
    <p:sldId id="283" r:id="rId35"/>
    <p:sldId id="284" r:id="rId36"/>
    <p:sldId id="308" r:id="rId37"/>
    <p:sldId id="285" r:id="rId38"/>
    <p:sldId id="286" r:id="rId39"/>
    <p:sldId id="306" r:id="rId40"/>
    <p:sldId id="287" r:id="rId41"/>
    <p:sldId id="288" r:id="rId42"/>
    <p:sldId id="290" r:id="rId43"/>
    <p:sldId id="289" r:id="rId44"/>
    <p:sldId id="291" r:id="rId45"/>
    <p:sldId id="292" r:id="rId46"/>
    <p:sldId id="293" r:id="rId47"/>
    <p:sldId id="294" r:id="rId48"/>
    <p:sldId id="295" r:id="rId49"/>
    <p:sldId id="296" r:id="rId50"/>
    <p:sldId id="298" r:id="rId51"/>
    <p:sldId id="297" r:id="rId52"/>
    <p:sldId id="299" r:id="rId53"/>
    <p:sldId id="300" r:id="rId54"/>
    <p:sldId id="301" r:id="rId55"/>
    <p:sldId id="302" r:id="rId56"/>
    <p:sldId id="303" r:id="rId57"/>
    <p:sldId id="305" r:id="rId58"/>
    <p:sldId id="304" r:id="rId59"/>
    <p:sldId id="327" r:id="rId60"/>
    <p:sldId id="318" r:id="rId61"/>
    <p:sldId id="319" r:id="rId62"/>
    <p:sldId id="320" r:id="rId63"/>
    <p:sldId id="323" r:id="rId64"/>
    <p:sldId id="310" r:id="rId65"/>
    <p:sldId id="311" r:id="rId66"/>
    <p:sldId id="312" r:id="rId67"/>
    <p:sldId id="313" r:id="rId68"/>
    <p:sldId id="321" r:id="rId69"/>
    <p:sldId id="322" r:id="rId70"/>
    <p:sldId id="314" r:id="rId71"/>
    <p:sldId id="315" r:id="rId72"/>
    <p:sldId id="316" r:id="rId73"/>
    <p:sldId id="326" r:id="rId74"/>
    <p:sldId id="325" r:id="rId75"/>
    <p:sldId id="324" r:id="rId76"/>
  </p:sldIdLst>
  <p:sldSz cx="9144000" cy="5143500" type="screen16x9"/>
  <p:notesSz cx="7559675" cy="1069149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itris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0" Type="http://schemas.openxmlformats.org/officeDocument/2006/relationships/commentAuthors" Target="commentAuthors.xml"/><Relationship Id="rId8" Type="http://schemas.openxmlformats.org/officeDocument/2006/relationships/slide" Target="slides/slide3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87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3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5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5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46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47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9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50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51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52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53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4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5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6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7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58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59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60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1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2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3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64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65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66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67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68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69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0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1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2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73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74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75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76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77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78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9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0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1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2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83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63;p19"/>
          <p:cNvGrpSpPr/>
          <p:nvPr/>
        </p:nvGrpSpPr>
        <p:grpSpPr>
          <a:xfrm>
            <a:off x="-95400" y="4888440"/>
            <a:ext cx="1589400" cy="87120"/>
            <a:chOff x="-95400" y="4888440"/>
            <a:chExt cx="1589400" cy="87120"/>
          </a:xfrm>
        </p:grpSpPr>
        <p:sp>
          <p:nvSpPr>
            <p:cNvPr id="123" name="Google Shape;764;p19"/>
            <p:cNvSpPr/>
            <p:nvPr/>
          </p:nvSpPr>
          <p:spPr>
            <a:xfrm rot="5400000">
              <a:off x="693360" y="40993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4" name="Google Shape;765;p19"/>
            <p:cNvSpPr/>
            <p:nvPr/>
          </p:nvSpPr>
          <p:spPr>
            <a:xfrm rot="5400000">
              <a:off x="693360" y="41749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25" name="Google Shape;766;p19"/>
          <p:cNvGrpSpPr/>
          <p:nvPr/>
        </p:nvGrpSpPr>
        <p:grpSpPr>
          <a:xfrm>
            <a:off x="6883560" y="1385640"/>
            <a:ext cx="4027320" cy="5282640"/>
            <a:chOff x="6883560" y="1385640"/>
            <a:chExt cx="4027320" cy="5282640"/>
          </a:xfrm>
        </p:grpSpPr>
        <p:sp>
          <p:nvSpPr>
            <p:cNvPr id="126" name="Google Shape;767;p19"/>
            <p:cNvSpPr/>
            <p:nvPr/>
          </p:nvSpPr>
          <p:spPr>
            <a:xfrm>
              <a:off x="6883560" y="1407600"/>
              <a:ext cx="4005360" cy="4748040"/>
            </a:xfrm>
            <a:custGeom>
              <a:avLst/>
              <a:gdLst>
                <a:gd name="textAreaLeft" fmla="*/ 0 w 4005360"/>
                <a:gd name="textAreaRight" fmla="*/ 4006440 w 4005360"/>
                <a:gd name="textAreaTop" fmla="*/ 0 h 4748040"/>
                <a:gd name="textAreaBottom" fmla="*/ 4749120 h 4748040"/>
              </a:gdLst>
              <a:ahLst/>
              <a:cxn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7" name="Google Shape;768;p19"/>
            <p:cNvSpPr/>
            <p:nvPr/>
          </p:nvSpPr>
          <p:spPr>
            <a:xfrm>
              <a:off x="7842240" y="1385640"/>
              <a:ext cx="2924280" cy="3056760"/>
            </a:xfrm>
            <a:custGeom>
              <a:avLst/>
              <a:gdLst>
                <a:gd name="textAreaLeft" fmla="*/ 0 w 2924280"/>
                <a:gd name="textAreaRight" fmla="*/ 2925360 w 2924280"/>
                <a:gd name="textAreaTop" fmla="*/ 0 h 3056760"/>
                <a:gd name="textAreaBottom" fmla="*/ 3057840 h 3056760"/>
              </a:gdLst>
              <a:ahLst/>
              <a:cxn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8" name="Google Shape;769;p19"/>
            <p:cNvSpPr/>
            <p:nvPr/>
          </p:nvSpPr>
          <p:spPr>
            <a:xfrm>
              <a:off x="7734240" y="2571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9" name="Google Shape;770;p19"/>
            <p:cNvSpPr/>
            <p:nvPr/>
          </p:nvSpPr>
          <p:spPr>
            <a:xfrm>
              <a:off x="7758720" y="155016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30" name="Google Shape;771;p19"/>
          <p:cNvGrpSpPr/>
          <p:nvPr/>
        </p:nvGrpSpPr>
        <p:grpSpPr>
          <a:xfrm>
            <a:off x="4597920" y="-1699200"/>
            <a:ext cx="5578920" cy="3202200"/>
            <a:chOff x="4597920" y="-1699200"/>
            <a:chExt cx="5578920" cy="3202200"/>
          </a:xfrm>
        </p:grpSpPr>
        <p:grpSp>
          <p:nvGrpSpPr>
            <p:cNvPr id="131" name="Google Shape;772;p19"/>
            <p:cNvGrpSpPr/>
            <p:nvPr/>
          </p:nvGrpSpPr>
          <p:grpSpPr>
            <a:xfrm>
              <a:off x="4696200" y="-306720"/>
              <a:ext cx="915480" cy="699120"/>
              <a:chOff x="4696200" y="-306720"/>
              <a:chExt cx="915480" cy="699120"/>
            </a:xfrm>
          </p:grpSpPr>
          <p:sp>
            <p:nvSpPr>
              <p:cNvPr id="132" name="Google Shape;773;p19"/>
              <p:cNvSpPr/>
              <p:nvPr/>
            </p:nvSpPr>
            <p:spPr>
              <a:xfrm>
                <a:off x="4899600" y="-2556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3" name="Google Shape;774;p19"/>
              <p:cNvSpPr/>
              <p:nvPr/>
            </p:nvSpPr>
            <p:spPr>
              <a:xfrm>
                <a:off x="4696200" y="-2671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4" name="Google Shape;775;p19"/>
              <p:cNvSpPr/>
              <p:nvPr/>
            </p:nvSpPr>
            <p:spPr>
              <a:xfrm>
                <a:off x="5128920" y="-3067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pic>
          <p:nvPicPr>
            <p:cNvPr id="135" name="Google Shape;776;p19"/>
            <p:cNvPicPr/>
            <p:nvPr/>
          </p:nvPicPr>
          <p:blipFill>
            <a:blip r:embed="rId13"/>
            <a:srcRect l="16959" t="24704" r="7122" b="26163"/>
            <a:stretch>
              <a:fillRect/>
            </a:stretch>
          </p:blipFill>
          <p:spPr>
            <a:xfrm>
              <a:off x="5980680" y="-1699200"/>
              <a:ext cx="4196160" cy="32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Google Shape;777;p19"/>
            <p:cNvSpPr/>
            <p:nvPr/>
          </p:nvSpPr>
          <p:spPr>
            <a:xfrm rot="16200000">
              <a:off x="5359320" y="-121032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37" name="Google Shape;778;p19"/>
            <p:cNvSpPr/>
            <p:nvPr/>
          </p:nvSpPr>
          <p:spPr>
            <a:xfrm rot="16200000">
              <a:off x="5358600" y="-1050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38" name="Google Shape;779;p19"/>
            <p:cNvGrpSpPr/>
            <p:nvPr/>
          </p:nvGrpSpPr>
          <p:grpSpPr>
            <a:xfrm>
              <a:off x="8399520" y="59400"/>
              <a:ext cx="1492560" cy="87120"/>
              <a:chOff x="8399520" y="59400"/>
              <a:chExt cx="1492560" cy="87120"/>
            </a:xfrm>
          </p:grpSpPr>
          <p:sp>
            <p:nvSpPr>
              <p:cNvPr id="139" name="Google Shape;780;p19"/>
              <p:cNvSpPr/>
              <p:nvPr/>
            </p:nvSpPr>
            <p:spPr>
              <a:xfrm rot="16200000">
                <a:off x="9140040" y="-6051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0" name="Google Shape;781;p19"/>
              <p:cNvSpPr/>
              <p:nvPr/>
            </p:nvSpPr>
            <p:spPr>
              <a:xfrm rot="16200000">
                <a:off x="9140040" y="-6807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1" name="Google Shape;782;p19"/>
            <p:cNvGrpSpPr/>
            <p:nvPr/>
          </p:nvGrpSpPr>
          <p:grpSpPr>
            <a:xfrm>
              <a:off x="4695480" y="-185040"/>
              <a:ext cx="253800" cy="254160"/>
              <a:chOff x="4695480" y="-185040"/>
              <a:chExt cx="253800" cy="254160"/>
            </a:xfrm>
          </p:grpSpPr>
          <p:sp>
            <p:nvSpPr>
              <p:cNvPr id="142" name="Google Shape;783;p19"/>
              <p:cNvSpPr/>
              <p:nvPr/>
            </p:nvSpPr>
            <p:spPr>
              <a:xfrm>
                <a:off x="4695480" y="-18504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3" name="Google Shape;784;p19"/>
              <p:cNvSpPr/>
              <p:nvPr/>
            </p:nvSpPr>
            <p:spPr>
              <a:xfrm>
                <a:off x="4722840" y="-1576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4" name="Google Shape;785;p19"/>
              <p:cNvSpPr/>
              <p:nvPr/>
            </p:nvSpPr>
            <p:spPr>
              <a:xfrm>
                <a:off x="4750560" y="-129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5" name="Google Shape;786;p19"/>
              <p:cNvSpPr/>
              <p:nvPr/>
            </p:nvSpPr>
            <p:spPr>
              <a:xfrm>
                <a:off x="4777920" y="-102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6" name="Google Shape;787;p19"/>
              <p:cNvSpPr/>
              <p:nvPr/>
            </p:nvSpPr>
            <p:spPr>
              <a:xfrm>
                <a:off x="4805280" y="-74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7" name="Google Shape;788;p19"/>
              <p:cNvSpPr/>
              <p:nvPr/>
            </p:nvSpPr>
            <p:spPr>
              <a:xfrm>
                <a:off x="4833000" y="-47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8" name="Google Shape;789;p19"/>
              <p:cNvSpPr/>
              <p:nvPr/>
            </p:nvSpPr>
            <p:spPr>
              <a:xfrm>
                <a:off x="4860360" y="-19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9" name="Google Shape;790;p19"/>
            <p:cNvGrpSpPr/>
            <p:nvPr/>
          </p:nvGrpSpPr>
          <p:grpSpPr>
            <a:xfrm>
              <a:off x="4597920" y="-25560"/>
              <a:ext cx="254160" cy="253800"/>
              <a:chOff x="4597920" y="-25560"/>
              <a:chExt cx="254160" cy="253800"/>
            </a:xfrm>
          </p:grpSpPr>
          <p:sp>
            <p:nvSpPr>
              <p:cNvPr id="150" name="Google Shape;791;p19"/>
              <p:cNvSpPr/>
              <p:nvPr/>
            </p:nvSpPr>
            <p:spPr>
              <a:xfrm>
                <a:off x="4597920" y="-255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1" name="Google Shape;792;p19"/>
              <p:cNvSpPr/>
              <p:nvPr/>
            </p:nvSpPr>
            <p:spPr>
              <a:xfrm>
                <a:off x="4625280" y="1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2" name="Google Shape;793;p19"/>
              <p:cNvSpPr/>
              <p:nvPr/>
            </p:nvSpPr>
            <p:spPr>
              <a:xfrm>
                <a:off x="4653000" y="29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3" name="Google Shape;794;p19"/>
              <p:cNvSpPr/>
              <p:nvPr/>
            </p:nvSpPr>
            <p:spPr>
              <a:xfrm>
                <a:off x="4680360" y="56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4" name="Google Shape;795;p19"/>
              <p:cNvSpPr/>
              <p:nvPr/>
            </p:nvSpPr>
            <p:spPr>
              <a:xfrm>
                <a:off x="4708080" y="84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5" name="Google Shape;796;p19"/>
              <p:cNvSpPr/>
              <p:nvPr/>
            </p:nvSpPr>
            <p:spPr>
              <a:xfrm>
                <a:off x="4735800" y="111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6" name="Google Shape;797;p19"/>
              <p:cNvSpPr/>
              <p:nvPr/>
            </p:nvSpPr>
            <p:spPr>
              <a:xfrm>
                <a:off x="4763160" y="13932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508;p13"/>
          <p:cNvGrpSpPr/>
          <p:nvPr/>
        </p:nvGrpSpPr>
        <p:grpSpPr>
          <a:xfrm>
            <a:off x="-691560" y="2711880"/>
            <a:ext cx="1978560" cy="3307680"/>
            <a:chOff x="-691560" y="2711880"/>
            <a:chExt cx="1978560" cy="3307680"/>
          </a:xfrm>
        </p:grpSpPr>
        <p:sp>
          <p:nvSpPr>
            <p:cNvPr id="196" name="Google Shape;509;p13"/>
            <p:cNvSpPr/>
            <p:nvPr/>
          </p:nvSpPr>
          <p:spPr>
            <a:xfrm flipH="1">
              <a:off x="-505440" y="4279320"/>
              <a:ext cx="1138320" cy="985680"/>
            </a:xfrm>
            <a:custGeom>
              <a:avLst/>
              <a:gdLst>
                <a:gd name="textAreaLeft" fmla="*/ 720 w 1138320"/>
                <a:gd name="textAreaRight" fmla="*/ 1140120 w 1138320"/>
                <a:gd name="textAreaTop" fmla="*/ 0 h 985680"/>
                <a:gd name="textAreaBottom" fmla="*/ 986760 h 98568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97" name="Google Shape;510;p13"/>
            <p:cNvGrpSpPr/>
            <p:nvPr/>
          </p:nvGrpSpPr>
          <p:grpSpPr>
            <a:xfrm>
              <a:off x="171000" y="4682160"/>
              <a:ext cx="327240" cy="327600"/>
              <a:chOff x="171000" y="4682160"/>
              <a:chExt cx="327240" cy="327600"/>
            </a:xfrm>
          </p:grpSpPr>
          <p:sp>
            <p:nvSpPr>
              <p:cNvPr id="198" name="Google Shape;511;p13"/>
              <p:cNvSpPr/>
              <p:nvPr/>
            </p:nvSpPr>
            <p:spPr>
              <a:xfrm>
                <a:off x="171000" y="468216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99" name="Google Shape;512;p13"/>
              <p:cNvSpPr/>
              <p:nvPr/>
            </p:nvSpPr>
            <p:spPr>
              <a:xfrm>
                <a:off x="206280" y="47178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0" name="Google Shape;513;p13"/>
              <p:cNvSpPr/>
              <p:nvPr/>
            </p:nvSpPr>
            <p:spPr>
              <a:xfrm>
                <a:off x="241920" y="475308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1" name="Google Shape;514;p13"/>
              <p:cNvSpPr/>
              <p:nvPr/>
            </p:nvSpPr>
            <p:spPr>
              <a:xfrm>
                <a:off x="277200" y="4788720"/>
                <a:ext cx="114840" cy="11448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2" name="Google Shape;515;p13"/>
              <p:cNvSpPr/>
              <p:nvPr/>
            </p:nvSpPr>
            <p:spPr>
              <a:xfrm>
                <a:off x="312840" y="48240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3" name="Google Shape;516;p13"/>
              <p:cNvSpPr/>
              <p:nvPr/>
            </p:nvSpPr>
            <p:spPr>
              <a:xfrm>
                <a:off x="348480" y="4859640"/>
                <a:ext cx="114480" cy="114480"/>
              </a:xfrm>
              <a:custGeom>
                <a:avLst/>
                <a:gdLst>
                  <a:gd name="textAreaLeft" fmla="*/ 0 w 114480"/>
                  <a:gd name="textAreaRight" fmla="*/ 115560 w 11448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4" name="Google Shape;517;p13"/>
              <p:cNvSpPr/>
              <p:nvPr/>
            </p:nvSpPr>
            <p:spPr>
              <a:xfrm>
                <a:off x="383400" y="489492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05" name="Google Shape;518;p13"/>
            <p:cNvGrpSpPr/>
            <p:nvPr/>
          </p:nvGrpSpPr>
          <p:grpSpPr>
            <a:xfrm>
              <a:off x="-691560" y="2711880"/>
              <a:ext cx="1114560" cy="1597320"/>
              <a:chOff x="-691560" y="2711880"/>
              <a:chExt cx="1114560" cy="1597320"/>
            </a:xfrm>
          </p:grpSpPr>
          <p:sp>
            <p:nvSpPr>
              <p:cNvPr id="206" name="Google Shape;519;p13"/>
              <p:cNvSpPr/>
              <p:nvPr/>
            </p:nvSpPr>
            <p:spPr>
              <a:xfrm rot="9000000">
                <a:off x="-282600" y="265932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07" name="Google Shape;520;p13"/>
              <p:cNvGrpSpPr/>
              <p:nvPr/>
            </p:nvGrpSpPr>
            <p:grpSpPr>
              <a:xfrm>
                <a:off x="290160" y="4120920"/>
                <a:ext cx="132840" cy="132840"/>
                <a:chOff x="290160" y="4120920"/>
                <a:chExt cx="132840" cy="132840"/>
              </a:xfrm>
            </p:grpSpPr>
            <p:sp>
              <p:nvSpPr>
                <p:cNvPr id="208" name="Google Shape;521;p13"/>
                <p:cNvSpPr/>
                <p:nvPr/>
              </p:nvSpPr>
              <p:spPr>
                <a:xfrm>
                  <a:off x="290160" y="412092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09" name="Google Shape;522;p13"/>
                <p:cNvSpPr/>
                <p:nvPr/>
              </p:nvSpPr>
              <p:spPr>
                <a:xfrm>
                  <a:off x="317160" y="415152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0" name="Google Shape;523;p13"/>
            <p:cNvGrpSpPr/>
            <p:nvPr/>
          </p:nvGrpSpPr>
          <p:grpSpPr>
            <a:xfrm>
              <a:off x="-131760" y="3610800"/>
              <a:ext cx="362160" cy="1785960"/>
              <a:chOff x="-131760" y="3610800"/>
              <a:chExt cx="362160" cy="1785960"/>
            </a:xfrm>
          </p:grpSpPr>
          <p:sp>
            <p:nvSpPr>
              <p:cNvPr id="211" name="Google Shape;524;p13"/>
              <p:cNvSpPr/>
              <p:nvPr/>
            </p:nvSpPr>
            <p:spPr>
              <a:xfrm rot="21519000">
                <a:off x="-35280" y="369180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2" name="Google Shape;525;p13"/>
              <p:cNvGrpSpPr/>
              <p:nvPr/>
            </p:nvGrpSpPr>
            <p:grpSpPr>
              <a:xfrm>
                <a:off x="-131760" y="3610800"/>
                <a:ext cx="180360" cy="180360"/>
                <a:chOff x="-131760" y="3610800"/>
                <a:chExt cx="180360" cy="180360"/>
              </a:xfrm>
            </p:grpSpPr>
            <p:sp>
              <p:nvSpPr>
                <p:cNvPr id="213" name="Google Shape;526;p13"/>
                <p:cNvSpPr/>
                <p:nvPr/>
              </p:nvSpPr>
              <p:spPr>
                <a:xfrm rot="12519000">
                  <a:off x="-107640" y="36345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4" name="Google Shape;527;p13"/>
                <p:cNvSpPr/>
                <p:nvPr/>
              </p:nvSpPr>
              <p:spPr>
                <a:xfrm rot="12519000">
                  <a:off x="-81000" y="366516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5" name="Google Shape;528;p13"/>
            <p:cNvGrpSpPr/>
            <p:nvPr/>
          </p:nvGrpSpPr>
          <p:grpSpPr>
            <a:xfrm>
              <a:off x="172440" y="4422600"/>
              <a:ext cx="1114560" cy="1596960"/>
              <a:chOff x="172440" y="4422600"/>
              <a:chExt cx="1114560" cy="1596960"/>
            </a:xfrm>
          </p:grpSpPr>
          <p:sp>
            <p:nvSpPr>
              <p:cNvPr id="216" name="Google Shape;529;p13"/>
              <p:cNvSpPr/>
              <p:nvPr/>
            </p:nvSpPr>
            <p:spPr>
              <a:xfrm rot="19800000">
                <a:off x="632160" y="436968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7" name="Google Shape;530;p13"/>
              <p:cNvGrpSpPr/>
              <p:nvPr/>
            </p:nvGrpSpPr>
            <p:grpSpPr>
              <a:xfrm>
                <a:off x="172440" y="4478760"/>
                <a:ext cx="132840" cy="132840"/>
                <a:chOff x="172440" y="4478760"/>
                <a:chExt cx="132840" cy="132840"/>
              </a:xfrm>
            </p:grpSpPr>
            <p:sp>
              <p:nvSpPr>
                <p:cNvPr id="218" name="Google Shape;531;p13"/>
                <p:cNvSpPr/>
                <p:nvPr/>
              </p:nvSpPr>
              <p:spPr>
                <a:xfrm rot="10800000">
                  <a:off x="172440" y="44787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9" name="Google Shape;532;p13"/>
                <p:cNvSpPr/>
                <p:nvPr/>
              </p:nvSpPr>
              <p:spPr>
                <a:xfrm rot="10800000">
                  <a:off x="199080" y="450900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</p:grpSp>
      <p:grpSp>
        <p:nvGrpSpPr>
          <p:cNvPr id="220" name="Google Shape;533;p13"/>
          <p:cNvGrpSpPr/>
          <p:nvPr/>
        </p:nvGrpSpPr>
        <p:grpSpPr>
          <a:xfrm>
            <a:off x="6471000" y="-1724400"/>
            <a:ext cx="4026600" cy="4160520"/>
            <a:chOff x="6471000" y="-1724400"/>
            <a:chExt cx="4026600" cy="4160520"/>
          </a:xfrm>
        </p:grpSpPr>
        <p:grpSp>
          <p:nvGrpSpPr>
            <p:cNvPr id="221" name="Google Shape;534;p13"/>
            <p:cNvGrpSpPr/>
            <p:nvPr/>
          </p:nvGrpSpPr>
          <p:grpSpPr>
            <a:xfrm>
              <a:off x="6576840" y="-1724400"/>
              <a:ext cx="3920760" cy="4160520"/>
              <a:chOff x="6576840" y="-1724400"/>
              <a:chExt cx="3920760" cy="4160520"/>
            </a:xfrm>
          </p:grpSpPr>
          <p:sp>
            <p:nvSpPr>
              <p:cNvPr id="222" name="Google Shape;535;p13"/>
              <p:cNvSpPr/>
              <p:nvPr/>
            </p:nvSpPr>
            <p:spPr>
              <a:xfrm rot="8100000" flipV="1">
                <a:off x="7268400" y="-1267920"/>
                <a:ext cx="2536920" cy="3007800"/>
              </a:xfrm>
              <a:custGeom>
                <a:avLst/>
                <a:gdLst>
                  <a:gd name="textAreaLeft" fmla="*/ 0 w 2536920"/>
                  <a:gd name="textAreaRight" fmla="*/ 2537640 w 2536920"/>
                  <a:gd name="textAreaTop" fmla="*/ -720 h 3007800"/>
                  <a:gd name="textAreaBottom" fmla="*/ 3008160 h 3007800"/>
                </a:gdLst>
                <a:ahLst/>
                <a:cxn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3" name="Google Shape;536;p13"/>
              <p:cNvSpPr/>
              <p:nvPr/>
            </p:nvSpPr>
            <p:spPr>
              <a:xfrm rot="8100000" flipV="1">
                <a:off x="7035120" y="-932760"/>
                <a:ext cx="1851480" cy="1936080"/>
              </a:xfrm>
              <a:custGeom>
                <a:avLst/>
                <a:gdLst>
                  <a:gd name="textAreaLeft" fmla="*/ 0 w 1851480"/>
                  <a:gd name="textAreaRight" fmla="*/ 1852200 w 1851480"/>
                  <a:gd name="textAreaTop" fmla="*/ 720 h 1936080"/>
                  <a:gd name="textAreaBottom" fmla="*/ 1937880 h 1936080"/>
                </a:gdLst>
                <a:ahLst/>
                <a:cxn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4" name="Google Shape;537;p13"/>
              <p:cNvSpPr/>
              <p:nvPr/>
            </p:nvSpPr>
            <p:spPr>
              <a:xfrm rot="8100000" flipV="1">
                <a:off x="7483680" y="-1037160"/>
                <a:ext cx="1996920" cy="3242160"/>
              </a:xfrm>
              <a:custGeom>
                <a:avLst/>
                <a:gdLst>
                  <a:gd name="textAreaLeft" fmla="*/ 0 w 1996920"/>
                  <a:gd name="textAreaRight" fmla="*/ 1998000 w 1996920"/>
                  <a:gd name="textAreaTop" fmla="*/ 720 h 3242160"/>
                  <a:gd name="textAreaBottom" fmla="*/ 3243960 h 3242160"/>
                </a:gdLst>
                <a:ahLst/>
                <a:cxn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225" name="Google Shape;538;p13"/>
            <p:cNvSpPr/>
            <p:nvPr/>
          </p:nvSpPr>
          <p:spPr>
            <a:xfrm>
              <a:off x="6471000" y="-76320"/>
              <a:ext cx="282960" cy="24480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244800"/>
                <a:gd name="textAreaBottom" fmla="*/ 245880 h 24480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26" name="Google Shape;539;p13"/>
            <p:cNvSpPr/>
            <p:nvPr/>
          </p:nvSpPr>
          <p:spPr>
            <a:xfrm>
              <a:off x="6703920" y="-125280"/>
              <a:ext cx="569520" cy="492840"/>
            </a:xfrm>
            <a:custGeom>
              <a:avLst/>
              <a:gdLst>
                <a:gd name="textAreaLeft" fmla="*/ 0 w 569520"/>
                <a:gd name="textAreaRight" fmla="*/ 570600 w 569520"/>
                <a:gd name="textAreaTop" fmla="*/ 0 h 492840"/>
                <a:gd name="textAreaBottom" fmla="*/ 493920 h 49284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227" name="Google Shape;540;p13"/>
          <p:cNvGrpSpPr/>
          <p:nvPr/>
        </p:nvGrpSpPr>
        <p:grpSpPr>
          <a:xfrm>
            <a:off x="783360" y="-601200"/>
            <a:ext cx="993240" cy="1795680"/>
            <a:chOff x="783360" y="-601200"/>
            <a:chExt cx="993240" cy="1795680"/>
          </a:xfrm>
        </p:grpSpPr>
        <p:sp>
          <p:nvSpPr>
            <p:cNvPr id="228" name="Google Shape;541;p13"/>
            <p:cNvSpPr/>
            <p:nvPr/>
          </p:nvSpPr>
          <p:spPr>
            <a:xfrm>
              <a:off x="1643400" y="229320"/>
              <a:ext cx="133200" cy="13320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7160" rIns="90000" bIns="47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229" name="Google Shape;542;p13"/>
            <p:cNvCxnSpPr/>
            <p:nvPr/>
          </p:nvCxnSpPr>
          <p:spPr>
            <a:xfrm flipV="1">
              <a:off x="783360" y="-601200"/>
              <a:ext cx="1080" cy="179604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230" name="Google Shape;543;p13"/>
            <p:cNvSpPr/>
            <p:nvPr/>
          </p:nvSpPr>
          <p:spPr>
            <a:xfrm>
              <a:off x="1673640" y="25920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270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71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272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3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4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5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6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7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78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279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0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1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282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3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4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285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6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7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288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9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90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91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2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93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94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96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97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8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9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0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1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2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3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4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05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06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07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8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9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0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311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2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3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14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315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316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7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8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319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320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21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322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3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4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5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6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27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28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329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0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1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2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33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334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335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36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337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8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9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0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1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42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43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344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345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46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347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8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9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0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1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52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60722" y="255763"/>
            <a:ext cx="8008729" cy="2325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Presentation</a:t>
            </a:r>
            <a:r>
              <a:rPr lang="en-GB" sz="4500" b="1" strike="noStrike" spc="-1">
                <a:solidFill>
                  <a:srgbClr val="000000"/>
                </a:solidFill>
                <a:latin typeface="IBM Plex Mono"/>
                <a:ea typeface="IBM Plex Mono"/>
              </a:rPr>
              <a:t> of </a:t>
            </a:r>
            <a:r>
              <a:rPr lang="en-US" altLang="en-GB" sz="4500" b="1" spc="-1">
                <a:solidFill>
                  <a:srgbClr val="000000"/>
                </a:solidFill>
                <a:latin typeface="IBM Plex Mono"/>
                <a:ea typeface="IBM Plex Mono"/>
              </a:rPr>
              <a:t>1st</a:t>
            </a:r>
            <a:r>
              <a:rPr lang="en-GB" sz="4500" b="1" spc="-1">
                <a:solidFill>
                  <a:srgbClr val="000000"/>
                </a:solidFill>
                <a:latin typeface="IBM Plex Mono"/>
                <a:ea typeface="IBM Plex Mono"/>
              </a:rPr>
              <a:t> </a:t>
            </a:r>
            <a:r>
              <a:rPr lang="en-GB" sz="4500" b="1" strike="noStrike" spc="-1">
                <a:solidFill>
                  <a:srgbClr val="000000"/>
                </a:solidFill>
                <a:latin typeface="IBM Plex Mono"/>
                <a:ea typeface="IBM Plex Mono"/>
              </a:rPr>
              <a:t>assignment - </a:t>
            </a:r>
            <a:r>
              <a:rPr 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ece43</a:t>
            </a:r>
            <a:r>
              <a:rPr lang="en-US" alt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9</a:t>
            </a:r>
            <a:endParaRPr lang="en-US" altLang="en-GB" sz="4500" b="1" strike="noStrike" spc="-1">
              <a:solidFill>
                <a:srgbClr val="0C0A9E"/>
              </a:solidFill>
              <a:latin typeface="IBM Plex Mono"/>
              <a:ea typeface="IBM Plex Mono"/>
            </a:endParaRPr>
          </a:p>
        </p:txBody>
      </p:sp>
      <p:grpSp>
        <p:nvGrpSpPr>
          <p:cNvPr id="392" name="Google Shape;1433;p35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393" name="Google Shape;1434;p35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94" name="Google Shape;1435;p35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395" name="Google Shape;1436;p35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6" name="Google Shape;1437;p35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97" name="Google Shape;1438;p35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398" name="Google Shape;1439;p35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399" name="Google Shape;1440;p35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00" name="Google Shape;1441;p35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01" name="Google Shape;1442;p35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02" name="Google Shape;1443;p35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03" name="Google Shape;1444;p35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04" name="Google Shape;1445;p35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5" name="Google Shape;1446;p35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6" name="Google Shape;1447;p35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07" name="Google Shape;1448;p35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8" name="Google Shape;1449;p35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9" name="Google Shape;1450;p35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10" name="Google Shape;1451;p35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11" name="Google Shape;1452;p35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12" name="Google Shape;1453;p35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pic>
        <p:nvPicPr>
          <p:cNvPr id="413" name="Εικόνα 412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760" y="3657600"/>
            <a:ext cx="1199880" cy="1199880"/>
          </a:xfrm>
          <a:prstGeom prst="rect">
            <a:avLst/>
          </a:prstGeom>
          <a:ln w="0">
            <a:noFill/>
          </a:ln>
        </p:spPr>
      </p:pic>
      <p:pic>
        <p:nvPicPr>
          <p:cNvPr id="414" name="Εικόνα 4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1218240" cy="12182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5"/>
          <p:cNvSpPr/>
          <p:nvPr/>
        </p:nvSpPr>
        <p:spPr>
          <a:xfrm>
            <a:off x="0" y="4307400"/>
            <a:ext cx="205704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Dimitrios </a:t>
            </a:r>
            <a:r>
              <a:rPr lang="en-GB" sz="1400" b="1" strike="noStrike" spc="-1" err="1">
                <a:solidFill>
                  <a:schemeClr val="dk1"/>
                </a:solidFill>
                <a:latin typeface="Poppins"/>
                <a:ea typeface="Poppins"/>
              </a:rPr>
              <a:t>Tsalapatas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03246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Algorithm cad </a:t>
            </a:r>
            <a:r>
              <a:rPr lang="en-US" alt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2</a:t>
            </a:r>
            <a:endParaRPr lang="en-US" sz="1400" spc="-1">
              <a:solidFill>
                <a:schemeClr val="dk1"/>
              </a:solidFill>
              <a:latin typeface="Arial"/>
              <a:ea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6"/>
          <p:cNvSpPr/>
          <p:nvPr/>
        </p:nvSpPr>
        <p:spPr>
          <a:xfrm>
            <a:off x="7772400" y="4800600"/>
            <a:ext cx="13712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500" b="1" spc="-1">
                <a:solidFill>
                  <a:schemeClr val="dk1"/>
                </a:solidFill>
                <a:latin typeface="Poppins"/>
              </a:rPr>
              <a:t>14</a:t>
            </a:r>
            <a:r>
              <a:rPr lang="en-GB" sz="1500" b="1" spc="-1">
                <a:solidFill>
                  <a:schemeClr val="dk1"/>
                </a:solidFill>
                <a:latin typeface="Poppins"/>
              </a:rPr>
              <a:t>/0</a:t>
            </a:r>
            <a:r>
              <a:rPr lang="en-US" altLang="en-GB" sz="1500" b="1" spc="-1">
                <a:solidFill>
                  <a:schemeClr val="dk1"/>
                </a:solidFill>
                <a:latin typeface="Poppins"/>
              </a:rPr>
              <a:t>4</a:t>
            </a:r>
            <a:r>
              <a:rPr lang="en-GB" sz="1500" b="1" spc="-1">
                <a:solidFill>
                  <a:schemeClr val="dk1"/>
                </a:solidFill>
                <a:latin typeface="Poppins"/>
              </a:rPr>
              <a:t>/2024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Create BDD for an expression</a:t>
            </a:r>
            <a:endParaRPr lang="el-GR" dirty="0">
              <a:solidFill>
                <a:schemeClr val="dk2"/>
              </a:solidFill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1807234" y="909007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b="1" spc="-1" dirty="0">
                <a:solidFill>
                  <a:schemeClr val="bg1">
                    <a:lumMod val="25000"/>
                  </a:schemeClr>
                </a:solidFill>
                <a:latin typeface="Poppins"/>
              </a:rPr>
              <a:t>Steps to create a BDD from Expression:</a:t>
            </a:r>
            <a:endParaRPr lang="en-GB" sz="1600" b="1" spc="-1" dirty="0">
              <a:solidFill>
                <a:schemeClr val="bg1">
                  <a:lumMod val="25000"/>
                </a:schemeClr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Convert infix to postfix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Keep array with variables Names (if a variable appears more than one time, just keep it once)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Keep size of this array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Add a sentinel "/" between variables in postfix expression and return it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4" name="PlaceHolder 14"/>
          <p:cNvSpPr/>
          <p:nvPr/>
        </p:nvSpPr>
        <p:spPr>
          <a:xfrm>
            <a:off x="2133911" y="3409805"/>
            <a:ext cx="3038415" cy="7727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Example: 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Infix:</a:t>
            </a:r>
            <a:r>
              <a:rPr lang="en-GB" spc="-1" dirty="0">
                <a:solidFill>
                  <a:schemeClr val="dk1"/>
                </a:solidFill>
                <a:latin typeface="Calibri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  <a:cs typeface="Arial"/>
              </a:rPr>
              <a:t>Postfix:</a:t>
            </a:r>
            <a:r>
              <a:rPr lang="en-GB" spc="-1" dirty="0">
                <a:solidFill>
                  <a:schemeClr val="dk1"/>
                </a:solidFill>
                <a:latin typeface="Calibri"/>
                <a:cs typeface="Arial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 err="1">
                <a:solidFill>
                  <a:schemeClr val="bg1">
                    <a:lumMod val="25000"/>
                  </a:schemeClr>
                </a:solidFill>
                <a:latin typeface="Calibri"/>
                <a:cs typeface="Arial"/>
              </a:rPr>
              <a:t>Postfix_new</a:t>
            </a:r>
            <a:r>
              <a:rPr lang="en-GB" b="1" spc="-1" dirty="0">
                <a:solidFill>
                  <a:schemeClr val="bg1">
                    <a:lumMod val="25000"/>
                  </a:schemeClr>
                </a:solidFill>
                <a:latin typeface="Calibri"/>
                <a:cs typeface="Arial"/>
              </a:rPr>
              <a:t>: </a:t>
            </a:r>
            <a:r>
              <a:rPr lang="en-GB" spc="-1" dirty="0">
                <a:latin typeface="Calibri"/>
                <a:ea typeface="+mn-lt"/>
                <a:cs typeface="+mn-lt"/>
              </a:rPr>
              <a:t>A/B/C/*D/A/+*+</a:t>
            </a:r>
            <a:endParaRPr lang="en-GB" spc="-1" dirty="0">
              <a:latin typeface="Calibri"/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Create BDD for an expression</a:t>
            </a:r>
            <a:endParaRPr lang="el-GR" dirty="0">
              <a:solidFill>
                <a:schemeClr val="dk2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939" y="575813"/>
            <a:ext cx="3382093" cy="455259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49" y="575813"/>
            <a:ext cx="3291901" cy="455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Gatepins</a:t>
            </a:r>
            <a:r>
              <a:rPr lang="en-GB" sz="3200" b="1" spc="-1">
                <a:solidFill>
                  <a:schemeClr val="dk2"/>
                </a:solidFill>
                <a:latin typeface="IBM Plex Mono"/>
              </a:rPr>
              <a:t> 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500851" y="1224937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gatepinhash</a:t>
            </a:r>
            <a:r>
              <a:rPr lang="en-GB" sz="1200" b="1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values of successors of this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depth of successors of this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connections_size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number of connections for each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hash value for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hash depth for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type[HASHDEPTH]: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Wire or IO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320" y="1682128"/>
            <a:ext cx="3394076" cy="2572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Components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91405" y="1952301"/>
            <a:ext cx="4747078" cy="17334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Comphash</a:t>
            </a:r>
            <a:r>
              <a:rPr lang="en-GB" sz="1200" b="1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values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lib_type_depth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depth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177" y="1953648"/>
            <a:ext cx="3391609" cy="178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Library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25280" y="1470541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libhash</a:t>
            </a:r>
            <a:r>
              <a:rPr lang="en-GB" sz="1200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cell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cell_type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type of each cell (Combinational or Sequential)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pin_names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names of pins for each cell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number of pins current cell has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**function[HASHDEPTH]: </a:t>
            </a:r>
            <a:r>
              <a:rPr lang="en-GB" sz="1200" spc="-1" err="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boolean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 function for each cell (it can have more than one outputs)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out_pins_count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 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number of output pins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Input or Output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7335" y="1685925"/>
            <a:ext cx="3433645" cy="250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pic>
        <p:nvPicPr>
          <p:cNvPr id="4" name="Εικόνα 3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69" y="574912"/>
            <a:ext cx="6143413" cy="4562553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 flipV="1">
            <a:off x="812801" y="171359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ύγραμμο βέλος σύνδεσης 5"/>
          <p:cNvCxnSpPr/>
          <p:nvPr/>
        </p:nvCxnSpPr>
        <p:spPr>
          <a:xfrm flipV="1">
            <a:off x="799192" y="3183165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24499" y="2000250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1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8" name="Ευθύγραμμο βέλος σύνδεσης 7"/>
          <p:cNvCxnSpPr/>
          <p:nvPr/>
        </p:nvCxnSpPr>
        <p:spPr>
          <a:xfrm flipV="1">
            <a:off x="799191" y="397691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4498" y="3211285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2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10" name="Ευθύγραμμο βέλος σύνδεσης 9"/>
          <p:cNvCxnSpPr/>
          <p:nvPr/>
        </p:nvCxnSpPr>
        <p:spPr>
          <a:xfrm flipV="1">
            <a:off x="799190" y="5101770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1855" y="4027713"/>
            <a:ext cx="430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400" b="1">
                <a:solidFill>
                  <a:srgbClr val="0070C0"/>
                </a:solidFill>
              </a:rPr>
              <a:t>3</a:t>
            </a:r>
            <a:endParaRPr lang="el-GR" sz="2400" b="1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428" y="1759857"/>
            <a:ext cx="18551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/>
              <a:t>I </a:t>
            </a:r>
            <a:r>
              <a:rPr lang="el-GR" sz="1200" err="1"/>
              <a:t>split</a:t>
            </a:r>
            <a:r>
              <a:rPr lang="el-GR" sz="1200"/>
              <a:t> the </a:t>
            </a:r>
            <a:r>
              <a:rPr lang="el-GR" sz="1200" err="1"/>
              <a:t>file</a:t>
            </a:r>
            <a:r>
              <a:rPr lang="el-GR" sz="1200"/>
              <a:t> in 3 </a:t>
            </a:r>
            <a:r>
              <a:rPr lang="el-GR" sz="1200" err="1"/>
              <a:t>parts</a:t>
            </a:r>
            <a:r>
              <a:rPr lang="el-GR" sz="1200"/>
              <a:t>: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1st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names</a:t>
            </a:r>
            <a:r>
              <a:rPr lang="el-GR" sz="1200"/>
              <a:t> of </a:t>
            </a:r>
            <a:r>
              <a:rPr lang="el-GR" sz="1200" err="1"/>
              <a:t>IOs</a:t>
            </a:r>
            <a:endParaRPr lang="el-GR" sz="1200" err="1"/>
          </a:p>
          <a:p>
            <a:pPr marL="171450" indent="-171450">
              <a:buFont typeface="Arial"/>
              <a:buChar char="•"/>
            </a:pPr>
            <a:r>
              <a:rPr lang="el-GR" sz="1200"/>
              <a:t>2nd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connections</a:t>
            </a:r>
            <a:r>
              <a:rPr lang="el-GR" sz="1200"/>
              <a:t> of </a:t>
            </a:r>
            <a:r>
              <a:rPr lang="el-GR" sz="1200" err="1"/>
              <a:t>each</a:t>
            </a:r>
            <a:r>
              <a:rPr lang="el-GR" sz="1200"/>
              <a:t> IO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3rd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contains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</a:t>
            </a:r>
            <a:r>
              <a:rPr lang="el-GR" sz="1200" err="1"/>
              <a:t>cells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 </a:t>
            </a:r>
            <a:r>
              <a:rPr lang="el-GR" sz="1200" err="1"/>
              <a:t>connections</a:t>
            </a:r>
            <a:endParaRPr lang="el-GR" sz="1200" err="1"/>
          </a:p>
          <a:p>
            <a:endParaRPr lang="el-G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922754" y="2008582"/>
            <a:ext cx="31177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Parser</a:t>
            </a:r>
            <a:r>
              <a:rPr lang="el-GR" sz="1200"/>
              <a:t> </a:t>
            </a:r>
            <a:r>
              <a:rPr lang="el-GR" sz="1200" err="1"/>
              <a:t>reads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 </a:t>
            </a:r>
            <a:r>
              <a:rPr lang="el-GR" sz="1200" err="1"/>
              <a:t>line</a:t>
            </a:r>
            <a:r>
              <a:rPr lang="el-GR" sz="1200"/>
              <a:t> </a:t>
            </a:r>
            <a:r>
              <a:rPr lang="el-GR" sz="1200" err="1"/>
              <a:t>by</a:t>
            </a:r>
            <a:r>
              <a:rPr lang="el-GR" sz="1200"/>
              <a:t> </a:t>
            </a:r>
            <a:r>
              <a:rPr lang="el-GR" sz="1200" err="1"/>
              <a:t>line</a:t>
            </a:r>
            <a:r>
              <a:rPr lang="el-GR" sz="1200"/>
              <a:t> and </a:t>
            </a:r>
            <a:r>
              <a:rPr lang="el-GR" sz="1200" err="1"/>
              <a:t>search</a:t>
            </a:r>
            <a:r>
              <a:rPr lang="el-GR" sz="1200"/>
              <a:t> for </a:t>
            </a:r>
            <a:r>
              <a:rPr lang="el-GR" sz="1200" err="1"/>
              <a:t>specific</a:t>
            </a:r>
            <a:r>
              <a:rPr lang="el-GR" sz="1200"/>
              <a:t> </a:t>
            </a:r>
            <a:r>
              <a:rPr lang="el-GR" sz="1200" err="1"/>
              <a:t>string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indicates</a:t>
            </a:r>
            <a:r>
              <a:rPr lang="el-GR" sz="1200"/>
              <a:t> a </a:t>
            </a:r>
            <a:r>
              <a:rPr lang="el-GR" sz="1200" err="1"/>
              <a:t>different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file</a:t>
            </a:r>
            <a:r>
              <a:rPr lang="el-GR" sz="1200"/>
              <a:t>. </a:t>
            </a:r>
            <a:r>
              <a:rPr lang="el-GR" sz="1200" err="1"/>
              <a:t>Based</a:t>
            </a:r>
            <a:r>
              <a:rPr lang="el-GR" sz="1200"/>
              <a:t> on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sentence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chooses</a:t>
            </a:r>
            <a:r>
              <a:rPr lang="el-GR" sz="1200"/>
              <a:t> the </a:t>
            </a:r>
            <a:r>
              <a:rPr lang="el-GR" sz="1200" err="1">
                <a:ea typeface="+mn-lt"/>
                <a:cs typeface="+mn-lt"/>
              </a:rPr>
              <a:t>corresponding</a:t>
            </a:r>
            <a:r>
              <a:rPr lang="el-GR" sz="1200">
                <a:ea typeface="+mn-lt"/>
                <a:cs typeface="+mn-lt"/>
              </a:rPr>
              <a:t> FSM.</a:t>
            </a:r>
            <a:endParaRPr lang="el-GR" sz="1200"/>
          </a:p>
          <a:p>
            <a:r>
              <a:rPr lang="el-GR" sz="1200" err="1">
                <a:cs typeface="Arial"/>
              </a:rPr>
              <a:t>After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this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it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splits</a:t>
            </a:r>
            <a:r>
              <a:rPr lang="el-GR" sz="1200">
                <a:cs typeface="Arial"/>
              </a:rPr>
              <a:t> the </a:t>
            </a:r>
            <a:r>
              <a:rPr lang="el-GR" sz="1200" err="1">
                <a:cs typeface="Arial"/>
              </a:rPr>
              <a:t>line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into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words</a:t>
            </a:r>
            <a:r>
              <a:rPr lang="el-GR" sz="1200">
                <a:cs typeface="Arial"/>
              </a:rPr>
              <a:t> and </a:t>
            </a:r>
            <a:r>
              <a:rPr lang="el-GR" sz="1200" err="1">
                <a:cs typeface="Arial"/>
              </a:rPr>
              <a:t>pass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them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to</a:t>
            </a:r>
            <a:r>
              <a:rPr lang="el-GR" sz="1200">
                <a:cs typeface="Arial"/>
              </a:rPr>
              <a:t> FSM</a:t>
            </a:r>
            <a:endParaRPr lang="el-GR" sz="1200">
              <a:cs typeface="Arial"/>
            </a:endParaRPr>
          </a:p>
          <a:p>
            <a:endParaRPr lang="el-GR" sz="1200"/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617" y="398721"/>
            <a:ext cx="3650173" cy="474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1592035" y="150005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C00000"/>
                </a:solidFill>
              </a:rPr>
              <a:t>Second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parse</a:t>
            </a:r>
            <a:r>
              <a:rPr lang="el-GR" sz="1200">
                <a:solidFill>
                  <a:srgbClr val="C00000"/>
                </a:solidFill>
              </a:rPr>
              <a:t>:</a:t>
            </a:r>
            <a:r>
              <a:rPr lang="el-GR" sz="1200">
                <a:solidFill>
                  <a:srgbClr val="0070C0"/>
                </a:solidFill>
              </a:rPr>
              <a:t>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IOS_CCs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2nd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gatepinhash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διάγραμμα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13" y="2895673"/>
            <a:ext cx="6749142" cy="18830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075" y="635737"/>
            <a:ext cx="47897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In </a:t>
            </a:r>
            <a:r>
              <a:rPr lang="el-GR" sz="1200" err="1">
                <a:solidFill>
                  <a:srgbClr val="0070C0"/>
                </a:solidFill>
              </a:rPr>
              <a:t>first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count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number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Gateping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find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initialize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hashtables</a:t>
            </a:r>
            <a:r>
              <a:rPr lang="el-GR" sz="1200">
                <a:solidFill>
                  <a:srgbClr val="0070C0"/>
                </a:solidFill>
              </a:rPr>
              <a:t>.</a:t>
            </a:r>
            <a:endParaRPr lang="el-GR" sz="1200">
              <a:solidFill>
                <a:srgbClr val="0070C0"/>
              </a:solidFill>
            </a:endParaRPr>
          </a:p>
          <a:p>
            <a:r>
              <a:rPr lang="el-GR" sz="1200">
                <a:solidFill>
                  <a:srgbClr val="C00000"/>
                </a:solidFill>
              </a:rPr>
              <a:t>    For </a:t>
            </a:r>
            <a:r>
              <a:rPr lang="el-GR" sz="1200" err="1">
                <a:solidFill>
                  <a:srgbClr val="C00000"/>
                </a:solidFill>
              </a:rPr>
              <a:t>cells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we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store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them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temporarily</a:t>
            </a:r>
            <a:r>
              <a:rPr lang="el-GR" sz="1200">
                <a:solidFill>
                  <a:srgbClr val="C00000"/>
                </a:solidFill>
              </a:rPr>
              <a:t> in a </a:t>
            </a:r>
            <a:r>
              <a:rPr lang="el-GR" sz="1200" err="1">
                <a:solidFill>
                  <a:srgbClr val="C00000"/>
                </a:solidFill>
              </a:rPr>
              <a:t>dynamic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array</a:t>
            </a:r>
            <a:r>
              <a:rPr lang="el-GR" sz="1200">
                <a:solidFill>
                  <a:srgbClr val="C00000"/>
                </a:solidFill>
              </a:rPr>
              <a:t> and </a:t>
            </a:r>
            <a:r>
              <a:rPr lang="el-GR" sz="1200" err="1">
                <a:solidFill>
                  <a:srgbClr val="C00000"/>
                </a:solidFill>
              </a:rPr>
              <a:t>then</a:t>
            </a:r>
            <a:r>
              <a:rPr lang="el-GR" sz="1200">
                <a:solidFill>
                  <a:srgbClr val="C00000"/>
                </a:solidFill>
              </a:rPr>
              <a:t>        </a:t>
            </a:r>
            <a:r>
              <a:rPr lang="el-GR" sz="1200" err="1">
                <a:solidFill>
                  <a:srgbClr val="C00000"/>
                </a:solidFill>
              </a:rPr>
              <a:t>find</a:t>
            </a:r>
            <a:r>
              <a:rPr lang="el-GR" sz="1200">
                <a:solidFill>
                  <a:srgbClr val="C00000"/>
                </a:solidFill>
              </a:rPr>
              <a:t> the </a:t>
            </a:r>
            <a:r>
              <a:rPr lang="el-GR" sz="1200" err="1">
                <a:solidFill>
                  <a:srgbClr val="C00000"/>
                </a:solidFill>
              </a:rPr>
              <a:t>exact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number</a:t>
            </a:r>
            <a:endParaRPr lang="el-GR" sz="1200">
              <a:solidFill>
                <a:srgbClr val="FF0000"/>
              </a:solidFill>
            </a:endParaRPr>
          </a:p>
        </p:txBody>
      </p:sp>
      <p:pic>
        <p:nvPicPr>
          <p:cNvPr id="3" name="Εικόνα 2" descr="Εικόνα που περιέχει κείμενο, γραμματοσειρά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02" y="982404"/>
            <a:ext cx="2190750" cy="180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720" y="462008"/>
            <a:ext cx="2530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For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FSMs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use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enums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easier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read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states</a:t>
            </a:r>
            <a:endParaRPr lang="el-GR" sz="1200" err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976" y="2385679"/>
            <a:ext cx="65722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b="1" err="1">
                <a:solidFill>
                  <a:srgbClr val="0070C0"/>
                </a:solidFill>
                <a:cs typeface="Arial"/>
              </a:rPr>
              <a:t>Example</a:t>
            </a:r>
            <a:r>
              <a:rPr lang="el-GR" sz="1200">
                <a:cs typeface="Arial"/>
              </a:rPr>
              <a:t>: IO: o_wb_data|0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PID/U70 (/Q) </a:t>
            </a:r>
            <a:endParaRPr lang="el-GR" sz="1200"/>
          </a:p>
          <a:p>
            <a:r>
              <a:rPr lang="el-GR" sz="1200">
                <a:cs typeface="Arial"/>
              </a:rPr>
              <a:t>                 IO: o_un|31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PID/\</a:t>
            </a:r>
            <a:r>
              <a:rPr lang="el-GR" sz="1200" err="1">
                <a:cs typeface="Arial"/>
              </a:rPr>
              <a:t>un_reg</a:t>
            </a:r>
            <a:r>
              <a:rPr lang="el-GR" sz="1200">
                <a:cs typeface="Arial"/>
              </a:rPr>
              <a:t>[31] (/Q) PID/U830 (/IN0) PID/U1263 (/IN0)</a:t>
            </a:r>
            <a:endParaRPr lang="el-GR" sz="1200"/>
          </a:p>
          <a:p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7250" y="6803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Second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r>
              <a:rPr lang="el-GR" sz="1200">
                <a:solidFill>
                  <a:srgbClr val="0070C0"/>
                </a:solidFill>
              </a:rPr>
              <a:t>,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endParaRPr lang="el-GR" sz="1200" err="1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734625"/>
            <a:ext cx="7755120" cy="40530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/>
          </a:p>
        </p:txBody>
      </p:sp>
      <p:sp>
        <p:nvSpPr>
          <p:cNvPr id="9" name="Βέλος: Κάτω 8"/>
          <p:cNvSpPr/>
          <p:nvPr/>
        </p:nvSpPr>
        <p:spPr>
          <a:xfrm>
            <a:off x="1646463" y="1229178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90" y="164465"/>
            <a:ext cx="4326890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Concept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86995" y="1069975"/>
            <a:ext cx="7815580" cy="18294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  <a:sym typeface="+mn-ea"/>
              </a:rPr>
              <a:t>Make a gui (graphical user interface) for Cad tool that supports:</a:t>
            </a:r>
            <a:endParaRPr lang="en-US" altLang="en-GB" sz="1400" spc="-1" dirty="0">
              <a:solidFill>
                <a:schemeClr val="dk1"/>
              </a:solidFill>
              <a:latin typeface="Poppins"/>
              <a:sym typeface="+mn-ea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Layout with some random located cells and wires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zoom-in / zoom-out using mouse scroll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middle-click of mouse reset zoom of every item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Use scrollbars to move canva horizontal and verical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Add clipping to don’t draw items when should not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endParaRPr lang="en-US" altLang="en-GB" sz="1400" spc="-1">
              <a:solidFill>
                <a:schemeClr val="dk1"/>
              </a:solidFill>
              <a:latin typeface="Poppins"/>
            </a:endParaRPr>
          </a:p>
        </p:txBody>
      </p:sp>
      <p:grpSp>
        <p:nvGrpSpPr>
          <p:cNvPr id="419" name="Google Shape;1534;p39"/>
          <p:cNvGrpSpPr/>
          <p:nvPr/>
        </p:nvGrpSpPr>
        <p:grpSpPr>
          <a:xfrm>
            <a:off x="16339" y="4003044"/>
            <a:ext cx="4557960" cy="1139760"/>
            <a:chOff x="-123840" y="4132440"/>
            <a:chExt cx="4557960" cy="1139760"/>
          </a:xfrm>
        </p:grpSpPr>
        <p:grpSp>
          <p:nvGrpSpPr>
            <p:cNvPr id="420" name="Google Shape;1535;p39"/>
            <p:cNvGrpSpPr/>
            <p:nvPr/>
          </p:nvGrpSpPr>
          <p:grpSpPr>
            <a:xfrm>
              <a:off x="1080" y="4132440"/>
              <a:ext cx="2307240" cy="1139760"/>
              <a:chOff x="1080" y="4132440"/>
              <a:chExt cx="2307240" cy="1139760"/>
            </a:xfrm>
          </p:grpSpPr>
          <p:sp>
            <p:nvSpPr>
              <p:cNvPr id="421" name="Google Shape;1536;p39"/>
              <p:cNvSpPr/>
              <p:nvPr/>
            </p:nvSpPr>
            <p:spPr>
              <a:xfrm rot="5400000">
                <a:off x="664200" y="362844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22" name="Google Shape;1537;p39"/>
              <p:cNvSpPr/>
              <p:nvPr/>
            </p:nvSpPr>
            <p:spPr>
              <a:xfrm rot="5400000">
                <a:off x="664560" y="346932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23" name="Google Shape;1538;p39"/>
            <p:cNvGrpSpPr/>
            <p:nvPr/>
          </p:nvGrpSpPr>
          <p:grpSpPr>
            <a:xfrm>
              <a:off x="-123840" y="4386240"/>
              <a:ext cx="4557960" cy="133200"/>
              <a:chOff x="-123840" y="4386240"/>
              <a:chExt cx="4557960" cy="133200"/>
            </a:xfrm>
          </p:grpSpPr>
          <p:sp>
            <p:nvSpPr>
              <p:cNvPr id="424" name="Google Shape;1539;p39"/>
              <p:cNvSpPr/>
              <p:nvPr/>
            </p:nvSpPr>
            <p:spPr>
              <a:xfrm>
                <a:off x="4300920" y="4386240"/>
                <a:ext cx="133200" cy="13320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7160" rIns="90000" bIns="471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cxnSp>
            <p:nvCxnSpPr>
              <p:cNvPr id="425" name="Google Shape;1540;p39"/>
              <p:cNvCxnSpPr/>
              <p:nvPr/>
            </p:nvCxnSpPr>
            <p:spPr>
              <a:xfrm>
                <a:off x="-123840" y="4453200"/>
                <a:ext cx="4463640" cy="108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26" name="Google Shape;1541;p39"/>
              <p:cNvSpPr/>
              <p:nvPr/>
            </p:nvSpPr>
            <p:spPr>
              <a:xfrm>
                <a:off x="4331160" y="441648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3034392" y="1251857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4063999" y="122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add2d1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70285" y="1229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Cell_Timing_Type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85642" y="123371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Combinational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5400000">
            <a:off x="7175500" y="297996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Width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CCs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77607" y="2485572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/CO</a:t>
            </a:r>
            <a:endParaRPr lang="el-GR">
              <a:solidFill>
                <a:srgbClr val="1D1D1D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976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1" name="TextBox 10"/>
          <p:cNvSpPr txBox="1"/>
          <p:nvPr/>
        </p:nvSpPr>
        <p:spPr>
          <a:xfrm>
            <a:off x="5810244" y="488042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>
                <a:solidFill>
                  <a:schemeClr val="dk2"/>
                </a:solidFill>
                <a:latin typeface="IBM Plex Mono"/>
              </a:rPr>
              <a:t>Layout of GUI</a:t>
            </a:r>
            <a:endParaRPr lang="en-US" altLang="en-GB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955675" y="833755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create a layout for canva with dimensions 800 x 650 and we add some random Cells with different height and width that make word “CAD”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Also, we add some lines that represent wires 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1047750"/>
            <a:ext cx="4182110" cy="251841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PlaceHolder 14"/>
          <p:cNvSpPr/>
          <p:nvPr/>
        </p:nvSpPr>
        <p:spPr>
          <a:xfrm>
            <a:off x="762000" y="29527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In order to add a rectangle we use cairo and some functions of it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cairo_set_source_rgb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(maincanvas, Red, Green, Blue)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cairo_rectangle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(maincanvas, x_pos, y_pos, width, height)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cairo_fill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/U30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/U30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</a:t>
            </a:r>
            <a:r>
              <a:rPr lang="el-GR" sz="1000">
                <a:solidFill>
                  <a:srgbClr val="0070C0"/>
                </a:solidFill>
              </a:rPr>
              <a:t>/CI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/U29/CO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82818" y="3295594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85571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/SM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5079995" y="4880421"/>
            <a:ext cx="40413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 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 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Γραφικό 1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828175" y="379905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/U116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60072" y="248557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(/I1)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960000">
            <a:off x="1868715" y="358321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r>
              <a:rPr lang="el-GR" sz="1000">
                <a:solidFill>
                  <a:srgbClr val="0070C0"/>
                </a:solidFill>
              </a:rPr>
              <a:t>/I1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60139" y="427530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9144" y="250824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39352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pc="-1" dirty="0">
                <a:solidFill>
                  <a:schemeClr val="dk2"/>
                </a:solidFill>
                <a:latin typeface="IBM Plex Mono"/>
              </a:rPr>
              <a:t>Zoom-in / Zoom-out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953770" y="12001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set variable zoom_factor as 1.05 so that zoom will be smooth.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change current_scale of canva, by zoom_factor according to if we scroll_up or scroll_down.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Then, we get position of mouse x, y in order to draw cells correct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4" name="Picture 3" descr="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57150"/>
            <a:ext cx="3911600" cy="4406900"/>
          </a:xfrm>
          <a:prstGeom prst="rect">
            <a:avLst/>
          </a:prstGeom>
          <a:ln w="6350" cmpd="sng">
            <a:solidFill>
              <a:schemeClr val="tx1"/>
            </a:solidFill>
            <a:prstDash val="solid"/>
          </a:ln>
        </p:spPr>
      </p:pic>
      <p:pic>
        <p:nvPicPr>
          <p:cNvPr id="5" name="Picture 4" descr="cod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52950"/>
            <a:ext cx="8811260" cy="45212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Output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Pin</a:t>
            </a:r>
            <a:r>
              <a:rPr lang="el-GR" sz="1400"/>
              <a:t>: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CO,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86680" y="353332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Boolean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Function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(A*B)+(A*CI)+(B*CI)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(A*B)+(A*CI)+(B*CI)</a:t>
            </a:r>
            <a:endParaRPr lang="el-GR" sz="1000"/>
          </a:p>
        </p:txBody>
      </p:sp>
      <p:sp>
        <p:nvSpPr>
          <p:cNvPr id="16" name="TextBox 15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component</a:t>
            </a:r>
            <a:r>
              <a:rPr lang="el-GR" sz="1100">
                <a:solidFill>
                  <a:srgbClr val="0070C0"/>
                </a:solidFill>
                <a:cs typeface="Arial"/>
              </a:rPr>
              <a:t> and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</a:t>
            </a:r>
            <a:endParaRPr lang="el-GR" sz="1100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28603" y="4452201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10460" y="4157379"/>
            <a:ext cx="302079" cy="311150"/>
          </a:xfrm>
          <a:prstGeom prst="rect">
            <a:avLst/>
          </a:prstGeom>
        </p:spPr>
      </p:pic>
      <p:pic>
        <p:nvPicPr>
          <p:cNvPr id="22" name="Γραφικό 2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826022"/>
            <a:ext cx="302079" cy="311150"/>
          </a:xfrm>
          <a:prstGeom prst="rect">
            <a:avLst/>
          </a:prstGeom>
        </p:spPr>
      </p:pic>
      <p:pic>
        <p:nvPicPr>
          <p:cNvPr id="24" name="Γραφικό 2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499451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Component</a:t>
            </a:r>
            <a:r>
              <a:rPr lang="el-GR" sz="1400">
                <a:cs typeface="Arial"/>
              </a:rPr>
              <a:t>: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0072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three_counters</a:t>
            </a:r>
            <a:r>
              <a:rPr lang="el-GR" sz="1400">
                <a:cs typeface="Arial"/>
              </a:rPr>
              <a:t>/U29,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2907393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0534" y="820963"/>
            <a:ext cx="1292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err="1">
                <a:solidFill>
                  <a:srgbClr val="00B050"/>
                </a:solidFill>
                <a:cs typeface="Arial"/>
              </a:rPr>
              <a:t>Already</a:t>
            </a:r>
            <a:r>
              <a:rPr lang="el-GR" sz="1400">
                <a:solidFill>
                  <a:srgbClr val="00B050"/>
                </a:solidFill>
                <a:cs typeface="Arial"/>
              </a:rPr>
              <a:t> </a:t>
            </a:r>
            <a:r>
              <a:rPr lang="el-GR" sz="1400" err="1">
                <a:solidFill>
                  <a:srgbClr val="00B050"/>
                </a:solidFill>
                <a:cs typeface="Arial"/>
              </a:rPr>
              <a:t>exists</a:t>
            </a:r>
            <a:endParaRPr lang="el-GR" sz="1400" err="1">
              <a:solidFill>
                <a:srgbClr val="00B050"/>
              </a:solidFill>
              <a:cs typeface="Arial"/>
            </a:endParaRPr>
          </a:p>
        </p:txBody>
      </p:sp>
      <p:pic>
        <p:nvPicPr>
          <p:cNvPr id="18" name="Εικόνα 1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Output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pc="-1" dirty="0">
                <a:solidFill>
                  <a:schemeClr val="dk2"/>
                </a:solidFill>
                <a:latin typeface="IBM Plex Mono"/>
              </a:rPr>
              <a:t>Zoom reset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57200" y="20383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just use event o middle-click to reset variable current_scale to 1.0 and offset_x and offset_y to 0 in order to reset scale of all items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Picture 1" descr="cod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742950"/>
            <a:ext cx="4462145" cy="37585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Pin</a:t>
            </a:r>
            <a:r>
              <a:rPr lang="el-GR" sz="1400">
                <a:cs typeface="Arial"/>
              </a:rPr>
              <a:t>: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SM,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5352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Function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A^B^CI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sp>
        <p:nvSpPr>
          <p:cNvPr id="17" name="TextBox 16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informations</a:t>
            </a:r>
            <a:endParaRPr lang="el-GR" sz="1100" err="1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>
                <a:solidFill>
                  <a:srgbClr val="C00000"/>
                </a:solidFill>
                <a:cs typeface="Arial"/>
              </a:rPr>
              <a:t>END</a:t>
            </a:r>
            <a:endParaRPr lang="el-GR" sz="1400">
              <a:solidFill>
                <a:srgbClr val="C00000"/>
              </a:solidFill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1627583" y="1288773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6" name="Εικόνα 15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6" name="Εικόνα 15" descr="Εικόνα που περιέχει κείμενο, στιγμιότυπο οθόνης, κύκλο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395" y="1505696"/>
            <a:ext cx="5781453" cy="26637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40860" y="593018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Third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search</a:t>
            </a:r>
            <a:r>
              <a:rPr lang="el-GR" sz="1200">
                <a:solidFill>
                  <a:srgbClr val="0070C0"/>
                </a:solidFill>
              </a:rPr>
              <a:t> on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)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them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libhash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current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not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already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exists</a:t>
            </a:r>
            <a:endParaRPr lang="el-GR" sz="1200" err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18" y="1211034"/>
            <a:ext cx="5175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Now</a:t>
            </a:r>
            <a:r>
              <a:rPr lang="el-GR" sz="1200"/>
              <a:t> </a:t>
            </a:r>
            <a:r>
              <a:rPr lang="el-GR" sz="1200" err="1"/>
              <a:t>there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two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empty</a:t>
            </a:r>
            <a:r>
              <a:rPr lang="el-GR" sz="1200"/>
              <a:t>: 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On </a:t>
            </a:r>
            <a:r>
              <a:rPr lang="el-GR" sz="1200" err="1">
                <a:solidFill>
                  <a:srgbClr val="0070C0"/>
                </a:solidFill>
              </a:rPr>
              <a:t>gatepinsh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field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specifies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which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belong</a:t>
            </a:r>
            <a:endParaRPr lang="el-GR" sz="1200">
              <a:solidFill>
                <a:srgbClr val="0070C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Output</a:t>
            </a:r>
            <a:r>
              <a:rPr lang="el-GR" sz="1200">
                <a:solidFill>
                  <a:srgbClr val="0070C0"/>
                </a:solidFill>
              </a:rPr>
              <a:t>)</a:t>
            </a:r>
            <a:endParaRPr lang="el-GR" sz="120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" y="2165117"/>
            <a:ext cx="51751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don't</a:t>
            </a:r>
            <a:r>
              <a:rPr lang="el-GR" sz="1200"/>
              <a:t> </a:t>
            </a:r>
            <a:r>
              <a:rPr lang="el-GR" sz="1200" err="1"/>
              <a:t>parse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 </a:t>
            </a:r>
            <a:r>
              <a:rPr lang="el-GR" sz="1200" err="1"/>
              <a:t>again</a:t>
            </a:r>
            <a:r>
              <a:rPr lang="el-GR" sz="1200"/>
              <a:t> </a:t>
            </a:r>
            <a:r>
              <a:rPr lang="el-GR" sz="1200" err="1"/>
              <a:t>to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 </a:t>
            </a:r>
            <a:r>
              <a:rPr lang="el-GR" sz="1200" err="1"/>
              <a:t>these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.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have</a:t>
            </a:r>
            <a:r>
              <a:rPr lang="el-GR" sz="1200"/>
              <a:t> </a:t>
            </a:r>
            <a:r>
              <a:rPr lang="el-GR" sz="1200" err="1"/>
              <a:t>already</a:t>
            </a:r>
            <a:r>
              <a:rPr lang="el-GR" sz="1200"/>
              <a:t> the </a:t>
            </a:r>
            <a:r>
              <a:rPr lang="el-GR" sz="1200" err="1"/>
              <a:t>hashtables</a:t>
            </a:r>
            <a:r>
              <a:rPr lang="el-GR" sz="1200"/>
              <a:t> </a:t>
            </a:r>
            <a:r>
              <a:rPr lang="el-GR" sz="1200" err="1"/>
              <a:t>with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, </a:t>
            </a:r>
            <a:r>
              <a:rPr lang="el-GR" sz="1200" err="1"/>
              <a:t>so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take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gatepin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 (</a:t>
            </a:r>
            <a:r>
              <a:rPr lang="el-GR" sz="1200" err="1"/>
              <a:t>which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component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) and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find</a:t>
            </a:r>
            <a:r>
              <a:rPr lang="el-GR" sz="1200"/>
              <a:t> </a:t>
            </a:r>
            <a:r>
              <a:rPr lang="el-GR" sz="1200" err="1"/>
              <a:t>hash</a:t>
            </a:r>
            <a:r>
              <a:rPr lang="el-GR" sz="1200"/>
              <a:t> and </a:t>
            </a:r>
            <a:r>
              <a:rPr lang="el-GR" sz="1200" err="1"/>
              <a:t>depth</a:t>
            </a:r>
            <a:r>
              <a:rPr lang="el-GR" sz="1200"/>
              <a:t> on </a:t>
            </a:r>
            <a:r>
              <a:rPr lang="el-GR" sz="1200" err="1"/>
              <a:t>comphash</a:t>
            </a:r>
            <a:r>
              <a:rPr lang="el-GR" sz="1200"/>
              <a:t> and </a:t>
            </a:r>
            <a:r>
              <a:rPr lang="el-GR" sz="1200" err="1"/>
              <a:t>pass</a:t>
            </a:r>
            <a:r>
              <a:rPr lang="el-GR" sz="1200"/>
              <a:t> </a:t>
            </a:r>
            <a:r>
              <a:rPr lang="el-GR" sz="1200" err="1"/>
              <a:t>them</a:t>
            </a:r>
            <a:r>
              <a:rPr lang="el-GR" sz="1200"/>
              <a:t> on </a:t>
            </a:r>
            <a:r>
              <a:rPr lang="el-GR" sz="1200" err="1"/>
              <a:t>gatepin</a:t>
            </a:r>
            <a:endParaRPr lang="el-GR" sz="1200"/>
          </a:p>
          <a:p>
            <a:endParaRPr lang="el-GR" sz="1200"/>
          </a:p>
          <a:p>
            <a:r>
              <a:rPr lang="el-GR" sz="1200"/>
              <a:t>For </a:t>
            </a:r>
            <a:r>
              <a:rPr lang="el-GR" sz="1200" err="1"/>
              <a:t>IOs</a:t>
            </a:r>
            <a:r>
              <a:rPr lang="el-GR" sz="1200"/>
              <a:t> </a:t>
            </a:r>
            <a:r>
              <a:rPr lang="el-GR" sz="1200" err="1"/>
              <a:t>type</a:t>
            </a:r>
            <a:r>
              <a:rPr lang="el-GR" sz="1200"/>
              <a:t>,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get</a:t>
            </a:r>
            <a:r>
              <a:rPr lang="el-GR" sz="1200"/>
              <a:t> the </a:t>
            </a:r>
            <a:r>
              <a:rPr lang="el-GR" sz="1200" err="1"/>
              <a:t>from</a:t>
            </a:r>
            <a:r>
              <a:rPr lang="el-GR" sz="1200"/>
              <a:t> </a:t>
            </a:r>
            <a:r>
              <a:rPr lang="el-GR" sz="1200" err="1"/>
              <a:t>gatepinhash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IOs</a:t>
            </a:r>
            <a:r>
              <a:rPr lang="el-GR" sz="1200"/>
              <a:t> and </a:t>
            </a:r>
            <a:r>
              <a:rPr lang="el-GR" sz="1200" err="1"/>
              <a:t>check</a:t>
            </a:r>
            <a:r>
              <a:rPr lang="el-GR" sz="1200"/>
              <a:t> </a:t>
            </a:r>
            <a:r>
              <a:rPr lang="el-GR" sz="1200" err="1"/>
              <a:t>if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connection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 </a:t>
            </a:r>
            <a:r>
              <a:rPr lang="el-GR" sz="1200" err="1"/>
              <a:t>Output</a:t>
            </a:r>
            <a:r>
              <a:rPr lang="el-GR" sz="1200"/>
              <a:t> </a:t>
            </a:r>
            <a:r>
              <a:rPr lang="el-GR" sz="1200" err="1"/>
              <a:t>or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case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 </a:t>
            </a:r>
            <a:r>
              <a:rPr lang="el-GR" sz="1200" err="1"/>
              <a:t>not</a:t>
            </a:r>
            <a:r>
              <a:rPr lang="el-GR" sz="1200"/>
              <a:t> </a:t>
            </a:r>
            <a:r>
              <a:rPr lang="el-GR" sz="1200" err="1"/>
              <a:t>connections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suppose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way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 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field</a:t>
            </a:r>
            <a:r>
              <a:rPr lang="el-GR" sz="1200"/>
              <a:t>.</a:t>
            </a:r>
            <a:endParaRPr lang="el-GR" sz="1200"/>
          </a:p>
        </p:txBody>
      </p:sp>
      <p:sp>
        <p:nvSpPr>
          <p:cNvPr id="5" name="PlaceHolder 1"/>
          <p:cNvSpPr txBox="1"/>
          <p:nvPr/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After Parsing 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386" y="1010093"/>
            <a:ext cx="3786786" cy="326286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Hash Function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388" y="2060436"/>
            <a:ext cx="5258254" cy="2433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5618" y="1370522"/>
            <a:ext cx="3580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Hash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Function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that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returns</a:t>
            </a:r>
            <a:r>
              <a:rPr lang="el-GR" sz="1200">
                <a:solidFill>
                  <a:srgbClr val="1D1D1D"/>
                </a:solidFill>
              </a:rPr>
              <a:t> the position of bucket according to size of hash table</a:t>
            </a:r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116716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Structs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Initialazation</a:t>
            </a:r>
            <a:endParaRPr lang="en-GB" sz="3200" strike="noStrike" spc="-1" err="1">
              <a:solidFill>
                <a:schemeClr val="dk2"/>
              </a:solidFill>
              <a:latin typeface="Arial"/>
              <a:ea typeface="+mj-lt"/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41" y="619652"/>
            <a:ext cx="4272960" cy="21896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οθόνη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627" y="622891"/>
            <a:ext cx="3580736" cy="219651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69" y="2862705"/>
            <a:ext cx="3018983" cy="2222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trike="noStrike" spc="-1" dirty="0">
                <a:solidFill>
                  <a:schemeClr val="dk2"/>
                </a:solidFill>
                <a:latin typeface="IBM Plex Mono"/>
              </a:rPr>
              <a:t>Scrollbars Functionality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3" name="Picture 2" descr="cod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71550"/>
            <a:ext cx="7098665" cy="18046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s 3"/>
          <p:cNvSpPr/>
          <p:nvPr/>
        </p:nvSpPr>
        <p:spPr>
          <a:xfrm>
            <a:off x="1481455" y="1577340"/>
            <a:ext cx="3158490" cy="678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PlaceHolder 14"/>
          <p:cNvSpPr/>
          <p:nvPr/>
        </p:nvSpPr>
        <p:spPr>
          <a:xfrm>
            <a:off x="2787650" y="3714750"/>
            <a:ext cx="3439795" cy="12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scaledhpagesize: new maximum value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hpagesize: new page size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hstep: new step increment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 flipV="1">
            <a:off x="1413510" y="2339975"/>
            <a:ext cx="1539875" cy="1360805"/>
          </a:xfrm>
          <a:prstGeom prst="curvedConnector3">
            <a:avLst>
              <a:gd name="adj1" fmla="val 55463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724150" y="3815080"/>
            <a:ext cx="3566795" cy="1059180"/>
          </a:xfrm>
          <a:prstGeom prst="rect">
            <a:avLst/>
          </a:prstGeom>
          <a:noFill/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2" y="1809750"/>
            <a:ext cx="4008247" cy="308428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57" y="2018393"/>
            <a:ext cx="4024365" cy="2667001"/>
          </a:xfrm>
          <a:prstGeom prst="rect">
            <a:avLst/>
          </a:prstGeom>
        </p:spPr>
      </p:pic>
      <p:cxnSp>
        <p:nvCxnSpPr>
          <p:cNvPr id="4" name="Ευθύγραμμο βέλος σύνδεσης 3"/>
          <p:cNvCxnSpPr/>
          <p:nvPr/>
        </p:nvCxnSpPr>
        <p:spPr>
          <a:xfrm>
            <a:off x="4550227" y="1651908"/>
            <a:ext cx="29936" cy="328657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517979" y="1261663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Gatepins_add</a:t>
            </a:r>
            <a:endParaRPr lang="en-GB" sz="1400" b="0" strike="noStrike" spc="-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774871" y="126166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Get_gatepin_indices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>
            <a:off x="4740727" y="1606552"/>
            <a:ext cx="20865" cy="349521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52979" y="1284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gatepin_add_CCs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20871" y="128434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gatepins_complete_parent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16" y="1827892"/>
            <a:ext cx="4462710" cy="2866570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73" y="1732643"/>
            <a:ext cx="3825155" cy="33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 flipH="1">
            <a:off x="4761592" y="1307195"/>
            <a:ext cx="10884" cy="379457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34836" y="93509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43550" y="984984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get_libhash_indices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16" y="1632857"/>
            <a:ext cx="4465176" cy="3333751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885" y="1854052"/>
            <a:ext cx="4185848" cy="270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795923" y="994900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Lib_add_pins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31" y="1395523"/>
            <a:ext cx="5410785" cy="370810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398816"/>
            <a:ext cx="4985735" cy="2740242"/>
          </a:xfrm>
          <a:prstGeom prst="rect">
            <a:avLst/>
          </a:prstGeom>
        </p:spPr>
      </p:pic>
      <p:sp>
        <p:nvSpPr>
          <p:cNvPr id="4" name="PlaceHolder 18"/>
          <p:cNvSpPr/>
          <p:nvPr/>
        </p:nvSpPr>
        <p:spPr>
          <a:xfrm>
            <a:off x="4549479" y="94551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Lib_add_func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Comphash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962057" y="649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Comphash_add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0" y="1049965"/>
            <a:ext cx="4079517" cy="3973920"/>
          </a:xfrm>
          <a:prstGeom prst="rect">
            <a:avLst/>
          </a:prstGeom>
        </p:spPr>
      </p:pic>
      <p:pic>
        <p:nvPicPr>
          <p:cNvPr id="4" name="Εικόνα 3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10" y="1720924"/>
            <a:ext cx="4350489" cy="2359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77804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Structs Free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οθόνη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2" y="667082"/>
            <a:ext cx="3726491" cy="2068255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18" y="259169"/>
            <a:ext cx="4122686" cy="2571751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4" y="2906232"/>
            <a:ext cx="3181572" cy="218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Supported TCL commands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1041801" y="1234133"/>
            <a:ext cx="7380725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Read_design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Read current file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List all IOs of design and their connections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 TCL list with all components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Report_component_function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functions for each output pin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Report_component_type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Print type of component (Combinational or Sequential)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connections of current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latin typeface="Poppins"/>
              </a:rPr>
              <a:t> Print connections of current IO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given cell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all cells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List_component_info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cell type and connections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ea typeface="+mn-lt"/>
                <a:cs typeface="+mn-lt"/>
              </a:rPr>
              <a:t>List_components_info</a:t>
            </a:r>
            <a:r>
              <a:rPr lang="en-GB" sz="1400" b="1" spc="-1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GB" sz="1400" spc="-1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GB" sz="1400" spc="-1">
                <a:ea typeface="+mn-lt"/>
                <a:cs typeface="+mn-lt"/>
              </a:rPr>
              <a:t>Print cell type and connections of all components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Arial"/>
                <a:cs typeface="Arial"/>
              </a:rPr>
              <a:t>Clear_design</a:t>
            </a:r>
            <a:r>
              <a:rPr lang="en-GB" sz="1400" b="1" spc="-1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1400" spc="-1">
                <a:latin typeface="Arial"/>
                <a:cs typeface="Arial"/>
              </a:rPr>
              <a:t> Clear and free all structures </a:t>
            </a:r>
            <a:endParaRPr lang="en-GB" sz="1400" spc="-1">
              <a:latin typeface="Arial"/>
              <a:cs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2" name="Εικόνα 1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3" y="1289197"/>
            <a:ext cx="4639706" cy="314325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59" y="1481913"/>
            <a:ext cx="4319798" cy="2698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936" y="478465"/>
            <a:ext cx="5128308" cy="4665035"/>
          </a:xfrm>
          <a:prstGeom prst="rect">
            <a:avLst/>
          </a:prstGeom>
        </p:spPr>
      </p:pic>
      <p:sp>
        <p:nvSpPr>
          <p:cNvPr id="6" name="PlaceHolder 1"/>
          <p:cNvSpPr txBox="1"/>
          <p:nvPr/>
        </p:nvSpPr>
        <p:spPr>
          <a:xfrm>
            <a:off x="2412559" y="-92785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 txBox="1"/>
          <p:nvPr/>
        </p:nvSpPr>
        <p:spPr>
          <a:xfrm>
            <a:off x="810152" y="225972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Extras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53" y="1446893"/>
            <a:ext cx="2992401" cy="3651251"/>
          </a:xfrm>
          <a:prstGeom prst="rect">
            <a:avLst/>
          </a:prstGeom>
        </p:spPr>
      </p:pic>
      <p:sp>
        <p:nvSpPr>
          <p:cNvPr id="8" name="PlaceHolder 18"/>
          <p:cNvSpPr/>
          <p:nvPr/>
        </p:nvSpPr>
        <p:spPr>
          <a:xfrm>
            <a:off x="894443" y="935841"/>
            <a:ext cx="2809909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Custom functions for </a:t>
            </a:r>
            <a:r>
              <a:rPr lang="en-GB" sz="1200" err="1">
                <a:solidFill>
                  <a:srgbClr val="0070C0"/>
                </a:solidFill>
              </a:rPr>
              <a:t>realloc</a:t>
            </a:r>
            <a:r>
              <a:rPr lang="en-GB" sz="1200">
                <a:solidFill>
                  <a:srgbClr val="0070C0"/>
                </a:solidFill>
              </a:rPr>
              <a:t> and </a:t>
            </a:r>
            <a:r>
              <a:rPr lang="en-GB" sz="1200" err="1">
                <a:solidFill>
                  <a:srgbClr val="0070C0"/>
                </a:solidFill>
              </a:rPr>
              <a:t>calloc</a:t>
            </a:r>
            <a:r>
              <a:rPr lang="en-GB" sz="1200">
                <a:solidFill>
                  <a:srgbClr val="0070C0"/>
                </a:solidFill>
              </a:rPr>
              <a:t> to don't check return value every time</a:t>
            </a:r>
            <a:endParaRPr lang="en-GB" sz="12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Εικόνα 8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55" y="1832579"/>
            <a:ext cx="4619674" cy="3143250"/>
          </a:xfrm>
          <a:prstGeom prst="rect">
            <a:avLst/>
          </a:prstGeom>
        </p:spPr>
      </p:pic>
      <p:sp>
        <p:nvSpPr>
          <p:cNvPr id="13" name="PlaceHolder 18"/>
          <p:cNvSpPr/>
          <p:nvPr/>
        </p:nvSpPr>
        <p:spPr>
          <a:xfrm>
            <a:off x="4976586" y="1307769"/>
            <a:ext cx="3113801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Signal handler for CTRL+C (interrupt program) to ask user if really wants to exit</a:t>
            </a:r>
            <a:endParaRPr lang="en-GB" sz="1200">
              <a:solidFill>
                <a:srgbClr val="0070C0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220233" y="156761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772064" y="1124668"/>
            <a:ext cx="330799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It is necessary to convert the logic expression user gave us, from infix to postfix to be easier to analyze the expression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In order to achieve this we use </a:t>
            </a:r>
            <a:r>
              <a:rPr lang="en-GB" sz="1600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Shunting yard algorithm</a:t>
            </a:r>
            <a:endParaRPr lang="en-GB" sz="1600" b="1" spc="-1" dirty="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pic>
        <p:nvPicPr>
          <p:cNvPr id="3" name="Γραφικό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2687" y="481362"/>
            <a:ext cx="3586881" cy="4096108"/>
          </a:xfrm>
          <a:prstGeom prst="rect">
            <a:avLst/>
          </a:prstGeom>
        </p:spPr>
      </p:pic>
      <p:sp>
        <p:nvSpPr>
          <p:cNvPr id="2" name="PlaceHolder 14"/>
          <p:cNvSpPr/>
          <p:nvPr/>
        </p:nvSpPr>
        <p:spPr>
          <a:xfrm>
            <a:off x="772064" y="3572413"/>
            <a:ext cx="3038415" cy="7727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Example: 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Infix:</a:t>
            </a:r>
            <a:r>
              <a:rPr lang="en-GB" spc="-1" dirty="0">
                <a:solidFill>
                  <a:schemeClr val="dk1"/>
                </a:solidFill>
                <a:latin typeface="Calibri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  <a:cs typeface="Arial"/>
              </a:rPr>
              <a:t>Postfix:</a:t>
            </a:r>
            <a:r>
              <a:rPr lang="en-GB" spc="-1" dirty="0">
                <a:solidFill>
                  <a:schemeClr val="dk1"/>
                </a:solidFill>
                <a:latin typeface="Calibri"/>
                <a:cs typeface="Arial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2113518" y="250"/>
            <a:ext cx="2320188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latin typeface="IBM Plex Mono"/>
                <a:cs typeface="Arial"/>
              </a:rPr>
              <a:t>Makefile</a:t>
            </a:r>
            <a:endParaRPr lang="el-GR" err="1"/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533" y="1269156"/>
            <a:ext cx="4149950" cy="3535325"/>
          </a:xfrm>
          <a:prstGeom prst="rect">
            <a:avLst/>
          </a:prstGeom>
        </p:spPr>
      </p:pic>
      <p:pic>
        <p:nvPicPr>
          <p:cNvPr id="3" name="Εικόνα 2" descr="Εικόνα που περιέχει στιγμιότυπο οθόνης, κείμενο, τετράγωνο, ορθογώνιο παραλληλόγραμμο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86" y="1690914"/>
            <a:ext cx="3391807" cy="260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1433;p 2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464" name="Google Shape;1434;p 2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465" name="Google Shape;1435;p 2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466" name="Google Shape;1436;p 2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67" name="Google Shape;1437;p 2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68" name="Google Shape;1438;p 2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469" name="Google Shape;1439;p 2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470" name="Google Shape;1440;p 2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71" name="Google Shape;1441;p 2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72" name="Google Shape;1442;p 2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73" name="Google Shape;1443;p 2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74" name="Google Shape;1444;p 2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75" name="Google Shape;1445;p 2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6" name="Google Shape;1446;p 2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77" name="Google Shape;1447;p 2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78" name="Google Shape;1448;p 2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9" name="Google Shape;1449;p 2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80" name="Google Shape;1450;p 2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81" name="Google Shape;1451;p 2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2" name="Google Shape;1452;p 2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83" name="Google Shape;1453;p 2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484" name="PlaceHolder 2"/>
          <p:cNvSpPr/>
          <p:nvPr/>
        </p:nvSpPr>
        <p:spPr>
          <a:xfrm>
            <a:off x="1423307" y="1169356"/>
            <a:ext cx="6400440" cy="105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Thank you for your </a:t>
            </a:r>
            <a:r>
              <a:rPr lang="en-GB" sz="4800" b="1" spc="-1">
                <a:solidFill>
                  <a:schemeClr val="dk2"/>
                </a:solidFill>
                <a:latin typeface="IBM Plex Mono"/>
                <a:ea typeface="IBM Plex Mono"/>
              </a:rPr>
              <a:t>attention</a:t>
            </a: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!</a:t>
            </a:r>
            <a:endParaRPr lang="en-US" sz="4800" b="0" strike="noStrike" spc="-1">
              <a:solidFill>
                <a:schemeClr val="dk2"/>
              </a:solidFill>
              <a:latin typeface="Arial"/>
            </a:endParaRPr>
          </a:p>
        </p:txBody>
      </p:sp>
      <p:sp>
        <p:nvSpPr>
          <p:cNvPr id="485" name="PlaceHolder 4"/>
          <p:cNvSpPr/>
          <p:nvPr/>
        </p:nvSpPr>
        <p:spPr>
          <a:xfrm>
            <a:off x="1529443" y="3403600"/>
            <a:ext cx="4447080" cy="3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2000" b="1" strike="noStrike" spc="-1">
                <a:solidFill>
                  <a:schemeClr val="dk1"/>
                </a:solidFill>
                <a:latin typeface="IBM Plex Mono"/>
                <a:ea typeface="IBM Plex Mono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τέχνη, άγαλμα, καρτούν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807" y="3128736"/>
            <a:ext cx="1829708" cy="1829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48573" y="1135450"/>
            <a:ext cx="3555999" cy="30587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To implement this algorithm, we need to create a stack of char* type.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We create basic functions for this like: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Create_stack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Push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Pop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Peek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IsEmpty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Delete_stack</a:t>
            </a:r>
            <a:endParaRPr lang="en-GB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" name="Εικόνα 3" descr="Εικόνα που περιέχει κείμενο, στιγμιότυπο οθόνης, γραμματοσειρά, έγγραφο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495550"/>
            <a:ext cx="6375400" cy="2417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9977" y="1882086"/>
            <a:ext cx="2524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000" b="1" err="1">
                <a:solidFill>
                  <a:schemeClr val="bg1">
                    <a:lumMod val="25000"/>
                  </a:schemeClr>
                </a:solidFill>
              </a:rPr>
              <a:t>Pseudo-code</a:t>
            </a:r>
            <a:endParaRPr lang="el-GR" sz="2000" b="1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 Code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23" y="629728"/>
            <a:ext cx="3524357" cy="4283014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3" y="694427"/>
            <a:ext cx="4941133" cy="4218316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 flipH="1">
            <a:off x="3886201" y="637277"/>
            <a:ext cx="2156" cy="4343399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24511</Words>
  <Application>WPS Presentation</Application>
  <PresentationFormat>Προβολή στην οθόνη (16:9)</PresentationFormat>
  <Paragraphs>1014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71</vt:i4>
      </vt:variant>
    </vt:vector>
  </HeadingPairs>
  <TitlesOfParts>
    <vt:vector size="93" baseType="lpstr">
      <vt:lpstr>Arial</vt:lpstr>
      <vt:lpstr>SimSun</vt:lpstr>
      <vt:lpstr>Wingdings</vt:lpstr>
      <vt:lpstr>Arial</vt:lpstr>
      <vt:lpstr>DejaVu Sans</vt:lpstr>
      <vt:lpstr>DejaVu Sans</vt:lpstr>
      <vt:lpstr>Symbol</vt:lpstr>
      <vt:lpstr>IBM Plex Mono</vt:lpstr>
      <vt:lpstr>Cantarell Extra Bold</vt:lpstr>
      <vt:lpstr>Poppins</vt:lpstr>
      <vt:lpstr>Montserrat ExtraBold</vt:lpstr>
      <vt:lpstr>Microsoft YaHei</vt:lpstr>
      <vt:lpstr>Droid Sans Fallback</vt:lpstr>
      <vt:lpstr>Arial Unicode MS</vt:lpstr>
      <vt:lpstr>OpenSymbol</vt:lpstr>
      <vt:lpstr>Montserrat Thin</vt:lpstr>
      <vt:lpstr>Calibri</vt:lpstr>
      <vt:lpstr>Calibri</vt:lpstr>
      <vt:lpstr>Introduction to Coding Workshop by Slidesgo</vt:lpstr>
      <vt:lpstr>Introduction to Coding Workshop by Slidesgo</vt:lpstr>
      <vt:lpstr>Introduction to Coding Workshop by Slidesgo</vt:lpstr>
      <vt:lpstr>Office Theme</vt:lpstr>
      <vt:lpstr>Presentation of 1st assignment - ece439</vt:lpstr>
      <vt:lpstr>Concept</vt:lpstr>
      <vt:lpstr>Layout of GUI</vt:lpstr>
      <vt:lpstr>Zoom-in / Zoom-out</vt:lpstr>
      <vt:lpstr>Zoom reset</vt:lpstr>
      <vt:lpstr>Scrollbars Functionality</vt:lpstr>
      <vt:lpstr>Convert Expression</vt:lpstr>
      <vt:lpstr>Convert Expression</vt:lpstr>
      <vt:lpstr>Convert Expression Code</vt:lpstr>
      <vt:lpstr>Create BDD for an expression</vt:lpstr>
      <vt:lpstr>Create BDD for an expression</vt:lpstr>
      <vt:lpstr>Gatepins Hashtable</vt:lpstr>
      <vt:lpstr>Components Hashtable</vt:lpstr>
      <vt:lpstr>Library Hashtable</vt:lpstr>
      <vt:lpstr>Parser</vt:lpstr>
      <vt:lpstr>Parser</vt:lpstr>
      <vt:lpstr>Parser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 Function</vt:lpstr>
      <vt:lpstr>Structs Initialazation</vt:lpstr>
      <vt:lpstr>Functions for gatepinhash</vt:lpstr>
      <vt:lpstr>Functions for gatepinhash</vt:lpstr>
      <vt:lpstr>Functions for Libhash</vt:lpstr>
      <vt:lpstr>Functions for Libhash</vt:lpstr>
      <vt:lpstr>Functions for Comphash</vt:lpstr>
      <vt:lpstr>Structs Free</vt:lpstr>
      <vt:lpstr>Supported TCL commands</vt:lpstr>
      <vt:lpstr>Some Examples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1st assignment - ece437</dc:title>
  <dc:creator/>
  <cp:lastModifiedBy>dimitris</cp:lastModifiedBy>
  <cp:revision>257</cp:revision>
  <dcterms:created xsi:type="dcterms:W3CDTF">2024-04-23T18:36:12Z</dcterms:created>
  <dcterms:modified xsi:type="dcterms:W3CDTF">2024-04-23T18:36:12Z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